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57" r:id="rId3"/>
    <p:sldId id="280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7" r:id="rId12"/>
    <p:sldId id="268" r:id="rId13"/>
    <p:sldId id="272" r:id="rId14"/>
    <p:sldId id="274" r:id="rId15"/>
    <p:sldId id="279" r:id="rId16"/>
    <p:sldId id="271" r:id="rId17"/>
    <p:sldId id="269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yson" initials="A" lastIdx="1" clrIdx="0">
    <p:extLst>
      <p:ext uri="{19B8F6BF-5375-455C-9EA6-DF929625EA0E}">
        <p15:presenceInfo xmlns:p15="http://schemas.microsoft.com/office/powerpoint/2012/main" userId="0b4aab760a57a5f9" providerId="Windows Live"/>
      </p:ext>
    </p:extLst>
  </p:cmAuthor>
  <p:cmAuthor id="2" name="Bobby Gouin" initials="BG" lastIdx="11" clrIdx="1">
    <p:extLst>
      <p:ext uri="{19B8F6BF-5375-455C-9EA6-DF929625EA0E}">
        <p15:presenceInfo xmlns:p15="http://schemas.microsoft.com/office/powerpoint/2012/main" userId="S::goub2901@usherbrooke.ca::262e7bf2-b8fd-4212-a67f-3e656b3222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A11A0-6DAD-4FDB-991A-EC5836ED4AEE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2B008-8246-4E00-A330-500C3A3D5FF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1031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8668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072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637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684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088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035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558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6157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733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2130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266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153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4353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698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31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044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0662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6609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6392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2B008-8246-4E00-A330-500C3A3D5FF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085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47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455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601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388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0014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4955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1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8549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550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027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136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76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256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41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062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864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077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D1CA245-65BE-4284-8CF7-EE9E6F812683}" type="datetimeFigureOut">
              <a:rPr lang="en-CA" smtClean="0"/>
              <a:t>2023-02-15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64E74-31D8-4BCB-B105-75A567B2CC05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2083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hyperlink" Target="https://www.coagchum.ca/calculators/creatinine" TargetMode="Externa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6.png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6.png"/><Relationship Id="rId2" Type="http://schemas.microsoft.com/office/2007/relationships/media" Target="../media/media17.m4a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s://doi.org/10.1016/j.chest.2022.07.025" TargetMode="External"/><Relationship Id="rId5" Type="http://schemas.openxmlformats.org/officeDocument/2006/relationships/hyperlink" Target="https://doi.org/10.1093/eurheartj/ehac270" TargetMode="External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2D6A-1D0B-7B90-B905-29A8154B49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sz="5400" dirty="0"/>
              <a:t>Présentation de l’algorithme de </a:t>
            </a:r>
            <a:r>
              <a:rPr lang="fr-CA" sz="5400" dirty="0" err="1"/>
              <a:t>désanticoagulation</a:t>
            </a:r>
            <a:r>
              <a:rPr lang="fr-CA" sz="5400" dirty="0"/>
              <a:t> dans le contexte d’endoscopie digestive</a:t>
            </a:r>
            <a:endParaRPr lang="en-CA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108E1-E111-717D-6202-38758D252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9243687" cy="1889234"/>
          </a:xfrm>
        </p:spPr>
        <p:txBody>
          <a:bodyPr>
            <a:normAutofit fontScale="85000" lnSpcReduction="20000"/>
          </a:bodyPr>
          <a:lstStyle/>
          <a:p>
            <a:r>
              <a:rPr lang="fr-CA" sz="2400" dirty="0"/>
              <a:t>Algorithme créé par l’Équipe du CHUS</a:t>
            </a:r>
          </a:p>
          <a:p>
            <a:r>
              <a:rPr lang="fr-CA" sz="2400" dirty="0"/>
              <a:t>Présentation créée par : Alyson Baker md, Interniste</a:t>
            </a:r>
          </a:p>
          <a:p>
            <a:r>
              <a:rPr lang="fr-CA" sz="2400" dirty="0"/>
              <a:t>Pour l’</a:t>
            </a:r>
            <a:r>
              <a:rPr lang="fr-CA" sz="2400" dirty="0" err="1"/>
              <a:t>asmiq</a:t>
            </a:r>
            <a:endParaRPr lang="fr-CA" sz="2400" dirty="0"/>
          </a:p>
          <a:p>
            <a:endParaRPr lang="fr-CA" sz="2400" dirty="0"/>
          </a:p>
          <a:p>
            <a:r>
              <a:rPr lang="fr-CA" sz="2400" dirty="0"/>
              <a:t>13 décembre 2022 </a:t>
            </a:r>
            <a:endParaRPr lang="en-CA"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E044AB6-966E-D129-4AF7-762664773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7"/>
    </mc:Choice>
    <mc:Fallback xmlns="">
      <p:transition spd="slow" advTm="1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8969-6272-E163-479F-5F643995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Calcul Cockcroft Gault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9EB90-E294-4A4C-5554-27E578DB1284}"/>
              </a:ext>
            </a:extLst>
          </p:cNvPr>
          <p:cNvSpPr txBox="1"/>
          <p:nvPr/>
        </p:nvSpPr>
        <p:spPr>
          <a:xfrm>
            <a:off x="2442830" y="5009936"/>
            <a:ext cx="80302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hlinkClick r:id="rId5"/>
              </a:rPr>
              <a:t>Clairance de la créatinine | </a:t>
            </a:r>
            <a:r>
              <a:rPr lang="fr-FR" sz="2800" dirty="0" err="1">
                <a:hlinkClick r:id="rId5"/>
              </a:rPr>
              <a:t>CoagCHUM</a:t>
            </a:r>
            <a:endParaRPr lang="en-CA" sz="2800" dirty="0"/>
          </a:p>
          <a:p>
            <a:r>
              <a:rPr lang="en-CA" sz="2800" dirty="0"/>
              <a:t>www.coagchum.ca/calculators/creatinine</a:t>
            </a:r>
            <a:endParaRPr lang="fr-FR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0985F-766B-64C9-7BB6-06DAE3097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4B755-BA31-66DA-A514-F872A7196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1" y="1575863"/>
            <a:ext cx="10092756" cy="32344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790B51-7F1F-58A7-B7E9-62033C558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7"/>
    </mc:Choice>
    <mc:Fallback xmlns="">
      <p:transition spd="slow" advTm="2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1DA41-9E72-AA32-1679-04FC3802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Étape 3 : Déterminer le temps d’arrêt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C49B8-8481-26BB-4267-4CD2ED716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455AD-F090-57E3-2510-6F0D96253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139" y="1516284"/>
            <a:ext cx="7134027" cy="51787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D32665-D3CE-8AB3-57AA-176017C19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4"/>
    </mc:Choice>
    <mc:Fallback xmlns="">
      <p:transition spd="slow" advTm="19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4427B1-1657-67B6-C62E-0F19047D5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1" y="1799574"/>
            <a:ext cx="10236128" cy="4841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7EF2ED-3309-6AEC-81CD-FF178C9E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Étape 3 : Déterminer le temps d’arrêt </a:t>
            </a:r>
            <a:endParaRPr lang="en-CA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336AEF-21EC-45FB-1F68-CB0332FAC0F9}"/>
              </a:ext>
            </a:extLst>
          </p:cNvPr>
          <p:cNvSpPr/>
          <p:nvPr/>
        </p:nvSpPr>
        <p:spPr>
          <a:xfrm>
            <a:off x="4558540" y="3518451"/>
            <a:ext cx="1881963" cy="1403497"/>
          </a:xfrm>
          <a:prstGeom prst="round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780D10-6A5A-E8AB-E8DF-6736EC0EC92F}"/>
              </a:ext>
            </a:extLst>
          </p:cNvPr>
          <p:cNvSpPr/>
          <p:nvPr/>
        </p:nvSpPr>
        <p:spPr>
          <a:xfrm>
            <a:off x="1309760" y="4220200"/>
            <a:ext cx="5218361" cy="363375"/>
          </a:xfrm>
          <a:prstGeom prst="round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F52B52-757F-5881-B182-DE90C7409D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9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6"/>
    </mc:Choice>
    <mc:Fallback xmlns="">
      <p:transition spd="slow" advTm="3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444B-AE1C-C249-C1FE-600BBAFA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79" y="446788"/>
            <a:ext cx="10390484" cy="1400530"/>
          </a:xfrm>
        </p:spPr>
        <p:txBody>
          <a:bodyPr/>
          <a:lstStyle/>
          <a:p>
            <a:r>
              <a:rPr lang="fr-CA" sz="4000" dirty="0"/>
              <a:t>Arrêt </a:t>
            </a:r>
            <a:r>
              <a:rPr lang="fr-CA" sz="4000" dirty="0" err="1"/>
              <a:t>Rivaroxaban</a:t>
            </a:r>
            <a:r>
              <a:rPr lang="fr-CA" sz="4000" dirty="0"/>
              <a:t>. </a:t>
            </a:r>
            <a:r>
              <a:rPr lang="fr-CA" sz="4000" dirty="0" err="1"/>
              <a:t>ClCr</a:t>
            </a:r>
            <a:r>
              <a:rPr lang="fr-CA" sz="4000" dirty="0"/>
              <a:t> 60. </a:t>
            </a:r>
            <a:br>
              <a:rPr lang="fr-CA" sz="4000" dirty="0"/>
            </a:br>
            <a:r>
              <a:rPr lang="fr-CA" sz="4000" dirty="0"/>
              <a:t>Omettre 2 doses. </a:t>
            </a:r>
            <a:endParaRPr lang="en-CA" sz="4000" dirty="0"/>
          </a:p>
        </p:txBody>
      </p:sp>
      <p:pic>
        <p:nvPicPr>
          <p:cNvPr id="1026" name="Picture 2" descr="Capsule Pill Stock Photo - Download Image Now - iStock">
            <a:extLst>
              <a:ext uri="{FF2B5EF4-FFF2-40B4-BE49-F238E27FC236}">
                <a16:creationId xmlns:a16="http://schemas.microsoft.com/office/drawing/2014/main" id="{BFE45D0E-2A96-A959-254B-8A8F670E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383" y="4444413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psule Pill Stock Photo - Download Image Now - iStock">
            <a:extLst>
              <a:ext uri="{FF2B5EF4-FFF2-40B4-BE49-F238E27FC236}">
                <a16:creationId xmlns:a16="http://schemas.microsoft.com/office/drawing/2014/main" id="{6EFA4CE6-A318-7396-D1F2-DDB5C233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489" y="4416477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psule Pill Stock Photo - Download Image Now - iStock">
            <a:extLst>
              <a:ext uri="{FF2B5EF4-FFF2-40B4-BE49-F238E27FC236}">
                <a16:creationId xmlns:a16="http://schemas.microsoft.com/office/drawing/2014/main" id="{5F6FE49B-6E41-325E-FDEB-1F04FAFB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42" y="4416476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psule Pill Stock Photo - Download Image Now - iStock">
            <a:extLst>
              <a:ext uri="{FF2B5EF4-FFF2-40B4-BE49-F238E27FC236}">
                <a16:creationId xmlns:a16="http://schemas.microsoft.com/office/drawing/2014/main" id="{D00AC5DF-4CB4-276E-CBF2-E1B05D1FF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70" y="4416475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500E9A-EEE2-738A-7947-87430ACE0758}"/>
              </a:ext>
            </a:extLst>
          </p:cNvPr>
          <p:cNvSpPr/>
          <p:nvPr/>
        </p:nvSpPr>
        <p:spPr>
          <a:xfrm>
            <a:off x="608233" y="313661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AM</a:t>
            </a:r>
            <a:endParaRPr lang="en-CA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62776A-895D-4970-018A-D8DE52A787B1}"/>
              </a:ext>
            </a:extLst>
          </p:cNvPr>
          <p:cNvSpPr/>
          <p:nvPr/>
        </p:nvSpPr>
        <p:spPr>
          <a:xfrm>
            <a:off x="579233" y="435969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PM</a:t>
            </a:r>
            <a:endParaRPr lang="en-CA" sz="28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BA48B75-71EF-A957-39E5-DB51036B6DE2}"/>
              </a:ext>
            </a:extLst>
          </p:cNvPr>
          <p:cNvSpPr/>
          <p:nvPr/>
        </p:nvSpPr>
        <p:spPr>
          <a:xfrm>
            <a:off x="9981832" y="1977178"/>
            <a:ext cx="1586218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/>
              <a:t>Jour de l’endoscopie</a:t>
            </a:r>
            <a:endParaRPr lang="en-CA" sz="1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E515E1-C89A-3817-9D5A-9C03A59A5C43}"/>
              </a:ext>
            </a:extLst>
          </p:cNvPr>
          <p:cNvSpPr/>
          <p:nvPr/>
        </p:nvSpPr>
        <p:spPr>
          <a:xfrm>
            <a:off x="8426411" y="1977178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-1</a:t>
            </a:r>
            <a:endParaRPr lang="en-CA" sz="24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763C6B-4F61-DC66-1465-11A55C740807}"/>
              </a:ext>
            </a:extLst>
          </p:cNvPr>
          <p:cNvSpPr/>
          <p:nvPr/>
        </p:nvSpPr>
        <p:spPr>
          <a:xfrm>
            <a:off x="6802490" y="1957149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-2</a:t>
            </a:r>
            <a:endParaRPr lang="en-CA" sz="24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67670B9-9498-D566-3B67-41A55E6BC0AD}"/>
              </a:ext>
            </a:extLst>
          </p:cNvPr>
          <p:cNvSpPr/>
          <p:nvPr/>
        </p:nvSpPr>
        <p:spPr>
          <a:xfrm>
            <a:off x="5257523" y="1977178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-3</a:t>
            </a:r>
            <a:endParaRPr lang="en-CA" sz="2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D63F81-5925-6C5A-429D-AC3DE8A862BF}"/>
              </a:ext>
            </a:extLst>
          </p:cNvPr>
          <p:cNvCxnSpPr/>
          <p:nvPr/>
        </p:nvCxnSpPr>
        <p:spPr>
          <a:xfrm>
            <a:off x="9907404" y="1578940"/>
            <a:ext cx="0" cy="42317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apsule Pill Stock Photo - Download Image Now - iStock">
            <a:extLst>
              <a:ext uri="{FF2B5EF4-FFF2-40B4-BE49-F238E27FC236}">
                <a16:creationId xmlns:a16="http://schemas.microsoft.com/office/drawing/2014/main" id="{95788810-8B11-83F5-93EF-5A766C09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24" y="4396447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psule Pill Stock Photo - Download Image Now - iStock">
            <a:extLst>
              <a:ext uri="{FF2B5EF4-FFF2-40B4-BE49-F238E27FC236}">
                <a16:creationId xmlns:a16="http://schemas.microsoft.com/office/drawing/2014/main" id="{D5101D22-BCAA-D7CE-913A-0D533B42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52" y="4396446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38D36E-F7A5-D730-80CE-4450C3BB5395}"/>
              </a:ext>
            </a:extLst>
          </p:cNvPr>
          <p:cNvSpPr/>
          <p:nvPr/>
        </p:nvSpPr>
        <p:spPr>
          <a:xfrm>
            <a:off x="3755172" y="193712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-4</a:t>
            </a:r>
            <a:endParaRPr lang="en-CA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ED1AAA-4118-C616-2CAE-FE7EEC0E3960}"/>
              </a:ext>
            </a:extLst>
          </p:cNvPr>
          <p:cNvSpPr/>
          <p:nvPr/>
        </p:nvSpPr>
        <p:spPr>
          <a:xfrm>
            <a:off x="2210205" y="1957149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-5</a:t>
            </a:r>
            <a:endParaRPr lang="en-CA"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3E2B814-9676-D860-2359-13837B672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8"/>
    </mc:Choice>
    <mc:Fallback xmlns="">
      <p:transition spd="slow" advTm="1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psule Pill Stock Photo - Download Image Now - iStock">
            <a:extLst>
              <a:ext uri="{FF2B5EF4-FFF2-40B4-BE49-F238E27FC236}">
                <a16:creationId xmlns:a16="http://schemas.microsoft.com/office/drawing/2014/main" id="{BFE45D0E-2A96-A959-254B-8A8F670E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383" y="4444413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psule Pill Stock Photo - Download Image Now - iStock">
            <a:extLst>
              <a:ext uri="{FF2B5EF4-FFF2-40B4-BE49-F238E27FC236}">
                <a16:creationId xmlns:a16="http://schemas.microsoft.com/office/drawing/2014/main" id="{6EFA4CE6-A318-7396-D1F2-DDB5C233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489" y="4416477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psule Pill Stock Photo - Download Image Now - iStock">
            <a:extLst>
              <a:ext uri="{FF2B5EF4-FFF2-40B4-BE49-F238E27FC236}">
                <a16:creationId xmlns:a16="http://schemas.microsoft.com/office/drawing/2014/main" id="{5F6FE49B-6E41-325E-FDEB-1F04FAFB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42" y="4416476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psule Pill Stock Photo - Download Image Now - iStock">
            <a:extLst>
              <a:ext uri="{FF2B5EF4-FFF2-40B4-BE49-F238E27FC236}">
                <a16:creationId xmlns:a16="http://schemas.microsoft.com/office/drawing/2014/main" id="{D00AC5DF-4CB4-276E-CBF2-E1B05D1FF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70" y="4416475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500E9A-EEE2-738A-7947-87430ACE0758}"/>
              </a:ext>
            </a:extLst>
          </p:cNvPr>
          <p:cNvSpPr/>
          <p:nvPr/>
        </p:nvSpPr>
        <p:spPr>
          <a:xfrm>
            <a:off x="608233" y="313661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AM</a:t>
            </a:r>
            <a:endParaRPr lang="en-CA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62776A-895D-4970-018A-D8DE52A787B1}"/>
              </a:ext>
            </a:extLst>
          </p:cNvPr>
          <p:cNvSpPr/>
          <p:nvPr/>
        </p:nvSpPr>
        <p:spPr>
          <a:xfrm>
            <a:off x="579233" y="435969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PM</a:t>
            </a:r>
            <a:endParaRPr lang="en-CA" sz="28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BA48B75-71EF-A957-39E5-DB51036B6DE2}"/>
              </a:ext>
            </a:extLst>
          </p:cNvPr>
          <p:cNvSpPr/>
          <p:nvPr/>
        </p:nvSpPr>
        <p:spPr>
          <a:xfrm>
            <a:off x="9981832" y="1977178"/>
            <a:ext cx="1586218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/>
              <a:t>Jour de l’endoscopie</a:t>
            </a:r>
            <a:endParaRPr lang="en-CA" sz="1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E515E1-C89A-3817-9D5A-9C03A59A5C43}"/>
              </a:ext>
            </a:extLst>
          </p:cNvPr>
          <p:cNvSpPr/>
          <p:nvPr/>
        </p:nvSpPr>
        <p:spPr>
          <a:xfrm>
            <a:off x="8426411" y="1977178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-1</a:t>
            </a:r>
            <a:endParaRPr lang="en-CA" sz="24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763C6B-4F61-DC66-1465-11A55C740807}"/>
              </a:ext>
            </a:extLst>
          </p:cNvPr>
          <p:cNvSpPr/>
          <p:nvPr/>
        </p:nvSpPr>
        <p:spPr>
          <a:xfrm>
            <a:off x="6802490" y="1957149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-2</a:t>
            </a:r>
            <a:endParaRPr lang="en-CA" sz="24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67670B9-9498-D566-3B67-41A55E6BC0AD}"/>
              </a:ext>
            </a:extLst>
          </p:cNvPr>
          <p:cNvSpPr/>
          <p:nvPr/>
        </p:nvSpPr>
        <p:spPr>
          <a:xfrm>
            <a:off x="5257523" y="1977178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-3</a:t>
            </a:r>
            <a:endParaRPr lang="en-CA" sz="2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D63F81-5925-6C5A-429D-AC3DE8A862BF}"/>
              </a:ext>
            </a:extLst>
          </p:cNvPr>
          <p:cNvCxnSpPr/>
          <p:nvPr/>
        </p:nvCxnSpPr>
        <p:spPr>
          <a:xfrm>
            <a:off x="9907404" y="1578940"/>
            <a:ext cx="0" cy="42317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apsule Pill Stock Photo - Download Image Now - iStock">
            <a:extLst>
              <a:ext uri="{FF2B5EF4-FFF2-40B4-BE49-F238E27FC236}">
                <a16:creationId xmlns:a16="http://schemas.microsoft.com/office/drawing/2014/main" id="{95788810-8B11-83F5-93EF-5A766C09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24" y="4396447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psule Pill Stock Photo - Download Image Now - iStock">
            <a:extLst>
              <a:ext uri="{FF2B5EF4-FFF2-40B4-BE49-F238E27FC236}">
                <a16:creationId xmlns:a16="http://schemas.microsoft.com/office/drawing/2014/main" id="{D5101D22-BCAA-D7CE-913A-0D533B42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52" y="4396446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38D36E-F7A5-D730-80CE-4450C3BB5395}"/>
              </a:ext>
            </a:extLst>
          </p:cNvPr>
          <p:cNvSpPr/>
          <p:nvPr/>
        </p:nvSpPr>
        <p:spPr>
          <a:xfrm>
            <a:off x="3755172" y="193712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-4</a:t>
            </a:r>
            <a:endParaRPr lang="en-CA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ED1AAA-4118-C616-2CAE-FE7EEC0E3960}"/>
              </a:ext>
            </a:extLst>
          </p:cNvPr>
          <p:cNvSpPr/>
          <p:nvPr/>
        </p:nvSpPr>
        <p:spPr>
          <a:xfrm>
            <a:off x="2210205" y="1957149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-5</a:t>
            </a:r>
            <a:endParaRPr lang="en-CA" sz="2400" dirty="0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8AAA5433-D1F8-37D1-5FE6-8EC5E886B481}"/>
              </a:ext>
            </a:extLst>
          </p:cNvPr>
          <p:cNvSpPr/>
          <p:nvPr/>
        </p:nvSpPr>
        <p:spPr>
          <a:xfrm>
            <a:off x="8634804" y="4232299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B3CD1-A65E-0DFA-2F74-F263716ADE01}"/>
              </a:ext>
            </a:extLst>
          </p:cNvPr>
          <p:cNvSpPr txBox="1"/>
          <p:nvPr/>
        </p:nvSpPr>
        <p:spPr>
          <a:xfrm>
            <a:off x="8524582" y="5228494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1 </a:t>
            </a: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B29CEF-22E2-8243-9B21-42DA58071F63}"/>
              </a:ext>
            </a:extLst>
          </p:cNvPr>
          <p:cNvSpPr txBox="1"/>
          <p:nvPr/>
        </p:nvSpPr>
        <p:spPr>
          <a:xfrm>
            <a:off x="6990712" y="5277242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2</a:t>
            </a: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C0E62614-B7C8-BFB0-90DE-4C5FD79B32BB}"/>
              </a:ext>
            </a:extLst>
          </p:cNvPr>
          <p:cNvSpPr/>
          <p:nvPr/>
        </p:nvSpPr>
        <p:spPr>
          <a:xfrm>
            <a:off x="7030314" y="4252328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369DAAC2-E885-9653-3C15-083D188687BA}"/>
              </a:ext>
            </a:extLst>
          </p:cNvPr>
          <p:cNvSpPr/>
          <p:nvPr/>
        </p:nvSpPr>
        <p:spPr>
          <a:xfrm>
            <a:off x="10245733" y="4272362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0F30A50-1A58-581F-6F03-E2E13A8A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79" y="446788"/>
            <a:ext cx="10390484" cy="1400530"/>
          </a:xfrm>
        </p:spPr>
        <p:txBody>
          <a:bodyPr/>
          <a:lstStyle/>
          <a:p>
            <a:r>
              <a:rPr lang="fr-CA" sz="4000" dirty="0"/>
              <a:t>Arrêt </a:t>
            </a:r>
            <a:r>
              <a:rPr lang="fr-CA" sz="4000" dirty="0" err="1"/>
              <a:t>Rivaroxaban</a:t>
            </a:r>
            <a:r>
              <a:rPr lang="fr-CA" sz="4000" dirty="0"/>
              <a:t>. </a:t>
            </a:r>
            <a:r>
              <a:rPr lang="fr-CA" sz="4000" dirty="0" err="1"/>
              <a:t>ClCr</a:t>
            </a:r>
            <a:r>
              <a:rPr lang="fr-CA" sz="4000" dirty="0"/>
              <a:t> 60. </a:t>
            </a:r>
            <a:br>
              <a:rPr lang="fr-CA" sz="4000" dirty="0"/>
            </a:br>
            <a:r>
              <a:rPr lang="fr-CA" sz="4000" dirty="0"/>
              <a:t>Omettre 2 doses. </a:t>
            </a:r>
            <a:endParaRPr lang="en-CA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67856AD-24CA-060F-55AE-0614756775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2"/>
    </mc:Choice>
    <mc:Fallback xmlns="">
      <p:transition spd="slow" advTm="1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2" grpId="0"/>
      <p:bldP spid="14" grpId="0"/>
      <p:bldP spid="18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4427B1-1657-67B6-C62E-0F19047D5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1" y="1799574"/>
            <a:ext cx="10236128" cy="4841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7EF2ED-3309-6AEC-81CD-FF178C9E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Étape 3 : Déterminer le temps d’arrêt </a:t>
            </a:r>
            <a:endParaRPr lang="en-CA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336AEF-21EC-45FB-1F68-CB0332FAC0F9}"/>
              </a:ext>
            </a:extLst>
          </p:cNvPr>
          <p:cNvSpPr/>
          <p:nvPr/>
        </p:nvSpPr>
        <p:spPr>
          <a:xfrm>
            <a:off x="8540231" y="3545288"/>
            <a:ext cx="1881963" cy="1403497"/>
          </a:xfrm>
          <a:prstGeom prst="round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780D10-6A5A-E8AB-E8DF-6736EC0EC92F}"/>
              </a:ext>
            </a:extLst>
          </p:cNvPr>
          <p:cNvSpPr/>
          <p:nvPr/>
        </p:nvSpPr>
        <p:spPr>
          <a:xfrm>
            <a:off x="1309761" y="4585410"/>
            <a:ext cx="9234776" cy="363375"/>
          </a:xfrm>
          <a:prstGeom prst="round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2EF0DB-23AD-97F5-58F5-EABEDDCC55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9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1"/>
    </mc:Choice>
    <mc:Fallback xmlns="">
      <p:transition spd="slow" advTm="26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444B-AE1C-C249-C1FE-600BBAFA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90484" cy="1400530"/>
          </a:xfrm>
        </p:spPr>
        <p:txBody>
          <a:bodyPr/>
          <a:lstStyle/>
          <a:p>
            <a:r>
              <a:rPr lang="fr-CA" sz="4000" dirty="0"/>
              <a:t>Arrêt Dabigatran. </a:t>
            </a:r>
            <a:r>
              <a:rPr lang="fr-CA" sz="4000" dirty="0" err="1"/>
              <a:t>ClCr</a:t>
            </a:r>
            <a:r>
              <a:rPr lang="fr-CA" sz="4000" dirty="0"/>
              <a:t> 40. Omettre 8 doses. </a:t>
            </a:r>
            <a:endParaRPr lang="en-CA" sz="4000" dirty="0"/>
          </a:p>
        </p:txBody>
      </p:sp>
      <p:pic>
        <p:nvPicPr>
          <p:cNvPr id="1026" name="Picture 2" descr="Capsule Pill Stock Photo - Download Image Now - iStock">
            <a:extLst>
              <a:ext uri="{FF2B5EF4-FFF2-40B4-BE49-F238E27FC236}">
                <a16:creationId xmlns:a16="http://schemas.microsoft.com/office/drawing/2014/main" id="{BFE45D0E-2A96-A959-254B-8A8F670E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573" y="4178594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psule Pill Stock Photo - Download Image Now - iStock">
            <a:extLst>
              <a:ext uri="{FF2B5EF4-FFF2-40B4-BE49-F238E27FC236}">
                <a16:creationId xmlns:a16="http://schemas.microsoft.com/office/drawing/2014/main" id="{51685D24-0A1A-B8DD-1B70-6EEC7567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572" y="2709504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psule Pill Stock Photo - Download Image Now - iStock">
            <a:extLst>
              <a:ext uri="{FF2B5EF4-FFF2-40B4-BE49-F238E27FC236}">
                <a16:creationId xmlns:a16="http://schemas.microsoft.com/office/drawing/2014/main" id="{A9BE465D-3616-C02C-589E-E8C54098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601" y="2709503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psule Pill Stock Photo - Download Image Now - iStock">
            <a:extLst>
              <a:ext uri="{FF2B5EF4-FFF2-40B4-BE49-F238E27FC236}">
                <a16:creationId xmlns:a16="http://schemas.microsoft.com/office/drawing/2014/main" id="{6EFA4CE6-A318-7396-D1F2-DDB5C233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679" y="4150658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psule Pill Stock Photo - Download Image Now - iStock">
            <a:extLst>
              <a:ext uri="{FF2B5EF4-FFF2-40B4-BE49-F238E27FC236}">
                <a16:creationId xmlns:a16="http://schemas.microsoft.com/office/drawing/2014/main" id="{7AEC6A71-77D1-5DB0-6DD0-C4A922BF0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32" y="2709503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psule Pill Stock Photo - Download Image Now - iStock">
            <a:extLst>
              <a:ext uri="{FF2B5EF4-FFF2-40B4-BE49-F238E27FC236}">
                <a16:creationId xmlns:a16="http://schemas.microsoft.com/office/drawing/2014/main" id="{5F6FE49B-6E41-325E-FDEB-1F04FAFB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32" y="4150657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psule Pill Stock Photo - Download Image Now - iStock">
            <a:extLst>
              <a:ext uri="{FF2B5EF4-FFF2-40B4-BE49-F238E27FC236}">
                <a16:creationId xmlns:a16="http://schemas.microsoft.com/office/drawing/2014/main" id="{2A979860-D14D-5F72-5EE5-8F4131D7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61" y="2709503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psule Pill Stock Photo - Download Image Now - iStock">
            <a:extLst>
              <a:ext uri="{FF2B5EF4-FFF2-40B4-BE49-F238E27FC236}">
                <a16:creationId xmlns:a16="http://schemas.microsoft.com/office/drawing/2014/main" id="{D00AC5DF-4CB4-276E-CBF2-E1B05D1FF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60" y="4150656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500E9A-EEE2-738A-7947-87430ACE0758}"/>
              </a:ext>
            </a:extLst>
          </p:cNvPr>
          <p:cNvSpPr/>
          <p:nvPr/>
        </p:nvSpPr>
        <p:spPr>
          <a:xfrm>
            <a:off x="608233" y="2870791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AM</a:t>
            </a:r>
            <a:endParaRPr lang="en-CA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62776A-895D-4970-018A-D8DE52A787B1}"/>
              </a:ext>
            </a:extLst>
          </p:cNvPr>
          <p:cNvSpPr/>
          <p:nvPr/>
        </p:nvSpPr>
        <p:spPr>
          <a:xfrm>
            <a:off x="579233" y="4093871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PM</a:t>
            </a:r>
            <a:endParaRPr lang="en-CA" sz="28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BA48B75-71EF-A957-39E5-DB51036B6DE2}"/>
              </a:ext>
            </a:extLst>
          </p:cNvPr>
          <p:cNvSpPr/>
          <p:nvPr/>
        </p:nvSpPr>
        <p:spPr>
          <a:xfrm>
            <a:off x="10467022" y="1711359"/>
            <a:ext cx="1586218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/>
              <a:t>Jour de l’endoscopie</a:t>
            </a:r>
            <a:endParaRPr lang="en-CA" sz="1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E515E1-C89A-3817-9D5A-9C03A59A5C43}"/>
              </a:ext>
            </a:extLst>
          </p:cNvPr>
          <p:cNvSpPr/>
          <p:nvPr/>
        </p:nvSpPr>
        <p:spPr>
          <a:xfrm>
            <a:off x="8911601" y="1711359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-1</a:t>
            </a:r>
            <a:endParaRPr lang="en-CA" sz="24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763C6B-4F61-DC66-1465-11A55C740807}"/>
              </a:ext>
            </a:extLst>
          </p:cNvPr>
          <p:cNvSpPr/>
          <p:nvPr/>
        </p:nvSpPr>
        <p:spPr>
          <a:xfrm>
            <a:off x="7287680" y="169133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-2</a:t>
            </a:r>
            <a:endParaRPr lang="en-CA" sz="24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67670B9-9498-D566-3B67-41A55E6BC0AD}"/>
              </a:ext>
            </a:extLst>
          </p:cNvPr>
          <p:cNvSpPr/>
          <p:nvPr/>
        </p:nvSpPr>
        <p:spPr>
          <a:xfrm>
            <a:off x="5742713" y="1711359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-3</a:t>
            </a:r>
            <a:endParaRPr lang="en-CA" sz="2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D63F81-5925-6C5A-429D-AC3DE8A862BF}"/>
              </a:ext>
            </a:extLst>
          </p:cNvPr>
          <p:cNvCxnSpPr/>
          <p:nvPr/>
        </p:nvCxnSpPr>
        <p:spPr>
          <a:xfrm>
            <a:off x="10378185" y="1313121"/>
            <a:ext cx="0" cy="42317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apsule Pill Stock Photo - Download Image Now - iStock">
            <a:extLst>
              <a:ext uri="{FF2B5EF4-FFF2-40B4-BE49-F238E27FC236}">
                <a16:creationId xmlns:a16="http://schemas.microsoft.com/office/drawing/2014/main" id="{200CA00F-0D33-51C8-9FA6-32572F49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55" y="2751093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psule Pill Stock Photo - Download Image Now - iStock">
            <a:extLst>
              <a:ext uri="{FF2B5EF4-FFF2-40B4-BE49-F238E27FC236}">
                <a16:creationId xmlns:a16="http://schemas.microsoft.com/office/drawing/2014/main" id="{ADF5F145-D4C9-5D8A-2E16-C5DFA826D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33" y="4192248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psule Pill Stock Photo - Download Image Now - iStock">
            <a:extLst>
              <a:ext uri="{FF2B5EF4-FFF2-40B4-BE49-F238E27FC236}">
                <a16:creationId xmlns:a16="http://schemas.microsoft.com/office/drawing/2014/main" id="{AFE9EACD-A937-A67C-5B67-5BA30B52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86" y="2751093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psule Pill Stock Photo - Download Image Now - iStock">
            <a:extLst>
              <a:ext uri="{FF2B5EF4-FFF2-40B4-BE49-F238E27FC236}">
                <a16:creationId xmlns:a16="http://schemas.microsoft.com/office/drawing/2014/main" id="{73EB870F-EB57-E6EE-8D14-4C876107D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86" y="4192247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BB28726-8C35-E389-F7E2-EC130E5E4985}"/>
              </a:ext>
            </a:extLst>
          </p:cNvPr>
          <p:cNvSpPr/>
          <p:nvPr/>
        </p:nvSpPr>
        <p:spPr>
          <a:xfrm>
            <a:off x="4206255" y="1752949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-4</a:t>
            </a:r>
            <a:endParaRPr lang="en-CA" sz="24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E5381F-7E05-BC58-FFA5-6C4E9D50D05A}"/>
              </a:ext>
            </a:extLst>
          </p:cNvPr>
          <p:cNvSpPr/>
          <p:nvPr/>
        </p:nvSpPr>
        <p:spPr>
          <a:xfrm>
            <a:off x="2582334" y="173292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-5</a:t>
            </a:r>
            <a:endParaRPr lang="en-CA" sz="2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F07A960-398E-DFB1-542B-7DA52D9F9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0"/>
    </mc:Choice>
    <mc:Fallback xmlns="">
      <p:transition spd="slow" advTm="1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psule Pill Stock Photo - Download Image Now - iStock">
            <a:extLst>
              <a:ext uri="{FF2B5EF4-FFF2-40B4-BE49-F238E27FC236}">
                <a16:creationId xmlns:a16="http://schemas.microsoft.com/office/drawing/2014/main" id="{BFE45D0E-2A96-A959-254B-8A8F670E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857" y="4316105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psule Pill Stock Photo - Download Image Now - iStock">
            <a:extLst>
              <a:ext uri="{FF2B5EF4-FFF2-40B4-BE49-F238E27FC236}">
                <a16:creationId xmlns:a16="http://schemas.microsoft.com/office/drawing/2014/main" id="{51685D24-0A1A-B8DD-1B70-6EEC7567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856" y="2847015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psule Pill Stock Photo - Download Image Now - iStock">
            <a:extLst>
              <a:ext uri="{FF2B5EF4-FFF2-40B4-BE49-F238E27FC236}">
                <a16:creationId xmlns:a16="http://schemas.microsoft.com/office/drawing/2014/main" id="{A9BE465D-3616-C02C-589E-E8C54098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885" y="2847014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psule Pill Stock Photo - Download Image Now - iStock">
            <a:extLst>
              <a:ext uri="{FF2B5EF4-FFF2-40B4-BE49-F238E27FC236}">
                <a16:creationId xmlns:a16="http://schemas.microsoft.com/office/drawing/2014/main" id="{6EFA4CE6-A318-7396-D1F2-DDB5C233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963" y="4288169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psule Pill Stock Photo - Download Image Now - iStock">
            <a:extLst>
              <a:ext uri="{FF2B5EF4-FFF2-40B4-BE49-F238E27FC236}">
                <a16:creationId xmlns:a16="http://schemas.microsoft.com/office/drawing/2014/main" id="{7AEC6A71-77D1-5DB0-6DD0-C4A922BF0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16" y="2847014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psule Pill Stock Photo - Download Image Now - iStock">
            <a:extLst>
              <a:ext uri="{FF2B5EF4-FFF2-40B4-BE49-F238E27FC236}">
                <a16:creationId xmlns:a16="http://schemas.microsoft.com/office/drawing/2014/main" id="{5F6FE49B-6E41-325E-FDEB-1F04FAFB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16" y="4288168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psule Pill Stock Photo - Download Image Now - iStock">
            <a:extLst>
              <a:ext uri="{FF2B5EF4-FFF2-40B4-BE49-F238E27FC236}">
                <a16:creationId xmlns:a16="http://schemas.microsoft.com/office/drawing/2014/main" id="{2A979860-D14D-5F72-5EE5-8F4131D7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27" y="2809977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psule Pill Stock Photo - Download Image Now - iStock">
            <a:extLst>
              <a:ext uri="{FF2B5EF4-FFF2-40B4-BE49-F238E27FC236}">
                <a16:creationId xmlns:a16="http://schemas.microsoft.com/office/drawing/2014/main" id="{D00AC5DF-4CB4-276E-CBF2-E1B05D1FF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26" y="4251130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DC6BAE07-6343-AD3A-3600-36CE6A6CD90F}"/>
              </a:ext>
            </a:extLst>
          </p:cNvPr>
          <p:cNvSpPr/>
          <p:nvPr/>
        </p:nvSpPr>
        <p:spPr>
          <a:xfrm>
            <a:off x="10725070" y="2682868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55BB62DA-41B5-FE38-A9F5-7219F13B06B8}"/>
              </a:ext>
            </a:extLst>
          </p:cNvPr>
          <p:cNvSpPr/>
          <p:nvPr/>
        </p:nvSpPr>
        <p:spPr>
          <a:xfrm>
            <a:off x="10725070" y="4124020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63A99A80-538C-0F93-020D-5A088BB955C0}"/>
              </a:ext>
            </a:extLst>
          </p:cNvPr>
          <p:cNvSpPr/>
          <p:nvPr/>
        </p:nvSpPr>
        <p:spPr>
          <a:xfrm>
            <a:off x="9101151" y="2646552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BFE7221F-57B9-A663-2808-3453E3FBDCAF}"/>
              </a:ext>
            </a:extLst>
          </p:cNvPr>
          <p:cNvSpPr/>
          <p:nvPr/>
        </p:nvSpPr>
        <p:spPr>
          <a:xfrm>
            <a:off x="9101151" y="4107480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01FBAEEF-87C4-D439-A05C-21E8F1503C4E}"/>
              </a:ext>
            </a:extLst>
          </p:cNvPr>
          <p:cNvSpPr/>
          <p:nvPr/>
        </p:nvSpPr>
        <p:spPr>
          <a:xfrm>
            <a:off x="7499179" y="2682868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51945BCC-CF06-C26E-7D35-9C1D3C1C63E8}"/>
              </a:ext>
            </a:extLst>
          </p:cNvPr>
          <p:cNvSpPr/>
          <p:nvPr/>
        </p:nvSpPr>
        <p:spPr>
          <a:xfrm>
            <a:off x="7567838" y="4124020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500E9A-EEE2-738A-7947-87430ACE0758}"/>
              </a:ext>
            </a:extLst>
          </p:cNvPr>
          <p:cNvSpPr/>
          <p:nvPr/>
        </p:nvSpPr>
        <p:spPr>
          <a:xfrm>
            <a:off x="608233" y="2870791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AM</a:t>
            </a:r>
            <a:endParaRPr lang="en-CA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62776A-895D-4970-018A-D8DE52A787B1}"/>
              </a:ext>
            </a:extLst>
          </p:cNvPr>
          <p:cNvSpPr/>
          <p:nvPr/>
        </p:nvSpPr>
        <p:spPr>
          <a:xfrm>
            <a:off x="579233" y="4093871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PM</a:t>
            </a:r>
            <a:endParaRPr lang="en-CA" sz="28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BA48B75-71EF-A957-39E5-DB51036B6DE2}"/>
              </a:ext>
            </a:extLst>
          </p:cNvPr>
          <p:cNvSpPr/>
          <p:nvPr/>
        </p:nvSpPr>
        <p:spPr>
          <a:xfrm>
            <a:off x="10432306" y="1848870"/>
            <a:ext cx="1586218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/>
              <a:t>Jour de l’endoscopie</a:t>
            </a:r>
            <a:endParaRPr lang="en-CA" sz="1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E515E1-C89A-3817-9D5A-9C03A59A5C43}"/>
              </a:ext>
            </a:extLst>
          </p:cNvPr>
          <p:cNvSpPr/>
          <p:nvPr/>
        </p:nvSpPr>
        <p:spPr>
          <a:xfrm>
            <a:off x="8876885" y="184887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-1</a:t>
            </a:r>
            <a:endParaRPr lang="en-CA" sz="24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763C6B-4F61-DC66-1465-11A55C740807}"/>
              </a:ext>
            </a:extLst>
          </p:cNvPr>
          <p:cNvSpPr/>
          <p:nvPr/>
        </p:nvSpPr>
        <p:spPr>
          <a:xfrm>
            <a:off x="7252964" y="1828841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-2</a:t>
            </a:r>
            <a:endParaRPr lang="en-CA" sz="24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67670B9-9498-D566-3B67-41A55E6BC0AD}"/>
              </a:ext>
            </a:extLst>
          </p:cNvPr>
          <p:cNvSpPr/>
          <p:nvPr/>
        </p:nvSpPr>
        <p:spPr>
          <a:xfrm>
            <a:off x="2388379" y="1811833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-5</a:t>
            </a:r>
            <a:endParaRPr lang="en-CA" sz="2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D63F81-5925-6C5A-429D-AC3DE8A862BF}"/>
              </a:ext>
            </a:extLst>
          </p:cNvPr>
          <p:cNvCxnSpPr/>
          <p:nvPr/>
        </p:nvCxnSpPr>
        <p:spPr>
          <a:xfrm>
            <a:off x="10343461" y="1313121"/>
            <a:ext cx="0" cy="42317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2D4092-CE58-64EB-932D-55AEFF6A0338}"/>
              </a:ext>
            </a:extLst>
          </p:cNvPr>
          <p:cNvSpPr txBox="1"/>
          <p:nvPr/>
        </p:nvSpPr>
        <p:spPr>
          <a:xfrm>
            <a:off x="8744873" y="5063635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1 </a:t>
            </a: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C45D9A-CACB-3214-043E-30BE4E519E1D}"/>
              </a:ext>
            </a:extLst>
          </p:cNvPr>
          <p:cNvSpPr txBox="1"/>
          <p:nvPr/>
        </p:nvSpPr>
        <p:spPr>
          <a:xfrm>
            <a:off x="8724778" y="3610317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2</a:t>
            </a: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16C019-C72B-FB26-CCB1-599A61DC229A}"/>
              </a:ext>
            </a:extLst>
          </p:cNvPr>
          <p:cNvSpPr txBox="1"/>
          <p:nvPr/>
        </p:nvSpPr>
        <p:spPr>
          <a:xfrm>
            <a:off x="7132495" y="5080152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3 </a:t>
            </a: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587B76-3C82-8EA3-79FF-48B2482E4C54}"/>
              </a:ext>
            </a:extLst>
          </p:cNvPr>
          <p:cNvSpPr txBox="1"/>
          <p:nvPr/>
        </p:nvSpPr>
        <p:spPr>
          <a:xfrm>
            <a:off x="7113723" y="3610317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4 </a:t>
            </a: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1C0BFE-4413-CCC6-BD99-7F19D9EDA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90484" cy="1400530"/>
          </a:xfrm>
        </p:spPr>
        <p:txBody>
          <a:bodyPr/>
          <a:lstStyle/>
          <a:p>
            <a:r>
              <a:rPr lang="fr-CA" sz="4000" dirty="0"/>
              <a:t>Arrêt Dabigatran. </a:t>
            </a:r>
            <a:r>
              <a:rPr lang="fr-CA" sz="4000" dirty="0" err="1"/>
              <a:t>ClCr</a:t>
            </a:r>
            <a:r>
              <a:rPr lang="fr-CA" sz="4000" dirty="0"/>
              <a:t> 40. Omettre 8 doses. </a:t>
            </a:r>
            <a:endParaRPr lang="en-CA" sz="4000" dirty="0"/>
          </a:p>
        </p:txBody>
      </p:sp>
      <p:pic>
        <p:nvPicPr>
          <p:cNvPr id="22" name="Picture 2" descr="Capsule Pill Stock Photo - Download Image Now - iStock">
            <a:extLst>
              <a:ext uri="{FF2B5EF4-FFF2-40B4-BE49-F238E27FC236}">
                <a16:creationId xmlns:a16="http://schemas.microsoft.com/office/drawing/2014/main" id="{BA9FB882-B019-8FCC-EBE8-C9F305EE2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89" y="2855813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psule Pill Stock Photo - Download Image Now - iStock">
            <a:extLst>
              <a:ext uri="{FF2B5EF4-FFF2-40B4-BE49-F238E27FC236}">
                <a16:creationId xmlns:a16="http://schemas.microsoft.com/office/drawing/2014/main" id="{DA663615-DA98-926D-D852-D64D0793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67" y="4296968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apsule Pill Stock Photo - Download Image Now - iStock">
            <a:extLst>
              <a:ext uri="{FF2B5EF4-FFF2-40B4-BE49-F238E27FC236}">
                <a16:creationId xmlns:a16="http://schemas.microsoft.com/office/drawing/2014/main" id="{038A203E-FF3E-39DC-E273-2FB36F393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20" y="2855813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apsule Pill Stock Photo - Download Image Now - iStock">
            <a:extLst>
              <a:ext uri="{FF2B5EF4-FFF2-40B4-BE49-F238E27FC236}">
                <a16:creationId xmlns:a16="http://schemas.microsoft.com/office/drawing/2014/main" id="{7FA1B289-411F-87E8-565C-3A3D8F4C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20" y="4296967"/>
            <a:ext cx="1300503" cy="8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Multiplication Sign 34">
            <a:extLst>
              <a:ext uri="{FF2B5EF4-FFF2-40B4-BE49-F238E27FC236}">
                <a16:creationId xmlns:a16="http://schemas.microsoft.com/office/drawing/2014/main" id="{FD4B00AB-7B7C-0928-796F-7831446A87AB}"/>
              </a:ext>
            </a:extLst>
          </p:cNvPr>
          <p:cNvSpPr/>
          <p:nvPr/>
        </p:nvSpPr>
        <p:spPr>
          <a:xfrm>
            <a:off x="5979055" y="2655351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Multiplication Sign 35">
            <a:extLst>
              <a:ext uri="{FF2B5EF4-FFF2-40B4-BE49-F238E27FC236}">
                <a16:creationId xmlns:a16="http://schemas.microsoft.com/office/drawing/2014/main" id="{E831F78F-1726-0653-E952-81B351C0332F}"/>
              </a:ext>
            </a:extLst>
          </p:cNvPr>
          <p:cNvSpPr/>
          <p:nvPr/>
        </p:nvSpPr>
        <p:spPr>
          <a:xfrm>
            <a:off x="5979055" y="4116279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Multiplication Sign 36">
            <a:extLst>
              <a:ext uri="{FF2B5EF4-FFF2-40B4-BE49-F238E27FC236}">
                <a16:creationId xmlns:a16="http://schemas.microsoft.com/office/drawing/2014/main" id="{7264668A-F65B-AF89-BDA9-3B73E4B665AA}"/>
              </a:ext>
            </a:extLst>
          </p:cNvPr>
          <p:cNvSpPr/>
          <p:nvPr/>
        </p:nvSpPr>
        <p:spPr>
          <a:xfrm>
            <a:off x="4377083" y="2691667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Multiplication Sign 37">
            <a:extLst>
              <a:ext uri="{FF2B5EF4-FFF2-40B4-BE49-F238E27FC236}">
                <a16:creationId xmlns:a16="http://schemas.microsoft.com/office/drawing/2014/main" id="{D21901FC-29A5-ED4A-1402-91EB3F507901}"/>
              </a:ext>
            </a:extLst>
          </p:cNvPr>
          <p:cNvSpPr/>
          <p:nvPr/>
        </p:nvSpPr>
        <p:spPr>
          <a:xfrm>
            <a:off x="4445742" y="4132819"/>
            <a:ext cx="808074" cy="114079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45144D9-DD77-CEBD-2B21-455F991CDBAF}"/>
              </a:ext>
            </a:extLst>
          </p:cNvPr>
          <p:cNvSpPr/>
          <p:nvPr/>
        </p:nvSpPr>
        <p:spPr>
          <a:xfrm>
            <a:off x="5754789" y="1857669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-3</a:t>
            </a:r>
            <a:endParaRPr lang="en-CA" sz="2400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2E55CC1-D2D7-3085-19A5-51C4F71A87EA}"/>
              </a:ext>
            </a:extLst>
          </p:cNvPr>
          <p:cNvSpPr/>
          <p:nvPr/>
        </p:nvSpPr>
        <p:spPr>
          <a:xfrm>
            <a:off x="4130868" y="1837640"/>
            <a:ext cx="1300503" cy="779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Jour -4</a:t>
            </a:r>
            <a:endParaRPr lang="en-CA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F289E8-D3EC-E37C-7EAF-E340E4A15E67}"/>
              </a:ext>
            </a:extLst>
          </p:cNvPr>
          <p:cNvSpPr txBox="1"/>
          <p:nvPr/>
        </p:nvSpPr>
        <p:spPr>
          <a:xfrm>
            <a:off x="5622777" y="5072434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5 </a:t>
            </a: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D83DF8-C850-781D-B8EB-5B0A0211F338}"/>
              </a:ext>
            </a:extLst>
          </p:cNvPr>
          <p:cNvSpPr txBox="1"/>
          <p:nvPr/>
        </p:nvSpPr>
        <p:spPr>
          <a:xfrm>
            <a:off x="5602682" y="3619116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6</a:t>
            </a: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6C9F1B-B20E-60AC-8879-49419226B131}"/>
              </a:ext>
            </a:extLst>
          </p:cNvPr>
          <p:cNvSpPr txBox="1"/>
          <p:nvPr/>
        </p:nvSpPr>
        <p:spPr>
          <a:xfrm>
            <a:off x="4010399" y="508895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7 </a:t>
            </a:r>
            <a:endParaRPr lang="en-CA" b="1" dirty="0">
              <a:solidFill>
                <a:schemeClr val="accent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90B3C2-EB9A-B13B-C43E-286EBC42B6B7}"/>
              </a:ext>
            </a:extLst>
          </p:cNvPr>
          <p:cNvSpPr txBox="1"/>
          <p:nvPr/>
        </p:nvSpPr>
        <p:spPr>
          <a:xfrm>
            <a:off x="3991627" y="3619116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accent1"/>
                </a:solidFill>
              </a:rPr>
              <a:t>Dose 8 </a:t>
            </a:r>
            <a:endParaRPr lang="en-CA" b="1" dirty="0">
              <a:solidFill>
                <a:schemeClr val="accent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1B18E4-21A7-4C0C-B70E-3ABF83FBD3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4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4"/>
    </mc:Choice>
    <mc:Fallback xmlns="">
      <p:transition spd="slow" advTm="1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9" grpId="0"/>
      <p:bldP spid="30" grpId="0"/>
      <p:bldP spid="31" grpId="0"/>
      <p:bldP spid="32" grpId="0"/>
      <p:bldP spid="35" grpId="0" animBg="1"/>
      <p:bldP spid="36" grpId="0" animBg="1"/>
      <p:bldP spid="37" grpId="0" animBg="1"/>
      <p:bldP spid="38" grpId="0" animBg="1"/>
      <p:bldP spid="41" grpId="0"/>
      <p:bldP spid="42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61A5FE-32D0-F773-DADF-F76459E47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85" y="1464461"/>
            <a:ext cx="10772070" cy="5086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70D36E-58AB-A60B-7174-1E9A44CA9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Et pour ce qui est de l’aspirine ? </a:t>
            </a:r>
            <a:endParaRPr lang="en-C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F257D2-FF5E-9DDF-A6D0-71EE339BFF6E}"/>
              </a:ext>
            </a:extLst>
          </p:cNvPr>
          <p:cNvSpPr/>
          <p:nvPr/>
        </p:nvSpPr>
        <p:spPr>
          <a:xfrm>
            <a:off x="1103312" y="4804839"/>
            <a:ext cx="5424810" cy="3458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1E9E77-A405-6498-38F1-ECAF51656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0"/>
    </mc:Choice>
    <mc:Fallback xmlns="">
      <p:transition spd="slow" advTm="2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7DA2-E860-8AA7-960E-525000F3D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050242" cy="1400530"/>
          </a:xfrm>
        </p:spPr>
        <p:txBody>
          <a:bodyPr/>
          <a:lstStyle/>
          <a:p>
            <a:r>
              <a:rPr lang="fr-CA" dirty="0"/>
              <a:t>Est-ce qu’on peut poursuivre les ACOD pour certaines gastroscopies?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1E465-58ED-F4F4-E88F-3790EAF02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Oui, dans certains cas.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Lorsqu’on décide de poursuivre l’ACOD pour une gastroscopie, il faut s’assurer de</a:t>
            </a:r>
          </a:p>
          <a:p>
            <a:pPr lvl="1"/>
            <a:r>
              <a:rPr lang="fr-CA" dirty="0"/>
              <a:t>l’indication de la gastroscopie </a:t>
            </a:r>
          </a:p>
          <a:p>
            <a:pPr lvl="1"/>
            <a:r>
              <a:rPr lang="fr-CA" dirty="0"/>
              <a:t>Le confort de l’</a:t>
            </a:r>
            <a:r>
              <a:rPr lang="fr-CA" dirty="0" err="1"/>
              <a:t>endoscopiste</a:t>
            </a:r>
            <a:r>
              <a:rPr lang="fr-CA" dirty="0"/>
              <a:t>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E2DDF-6A9C-6FA9-6B7C-02AAC7411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1" y="2939037"/>
            <a:ext cx="9091836" cy="70687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F97D69-D2C1-7ADC-B4E0-7DA7667D3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38"/>
    </mc:Choice>
    <mc:Fallback xmlns="">
      <p:transition spd="slow" advTm="3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BB32-22F2-19A3-A6E9-31A3A3EA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Objectifs de la présentation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C9FDB-7489-849E-0A80-13B85AB68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Présenter l’algorithme de prise en charge des patients sous anticoagulants/antiplaquettaires devant subir une endoscopie digestive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Optimiser la trajectoire des patients qui auront une endoscopie digestive en sélectionnant mieux les patients qui bénéficieront d’une consultation en médecine interne</a:t>
            </a:r>
          </a:p>
          <a:p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29E78A-22B8-2166-AD51-C38C15D65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2"/>
    </mc:Choice>
    <mc:Fallback xmlns="">
      <p:transition spd="slow" advTm="1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571D-7BDC-F4E4-2DDB-FA0C6BD0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028977" cy="1400530"/>
          </a:xfrm>
        </p:spPr>
        <p:txBody>
          <a:bodyPr/>
          <a:lstStyle/>
          <a:p>
            <a:r>
              <a:rPr lang="fr-CA" dirty="0"/>
              <a:t>Étape 4 : Quand reprendre l’ACOD?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AD0E9-B447-EE85-7E08-75E488D14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36" y="1671481"/>
            <a:ext cx="11829327" cy="39140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4213DB-8A34-23FB-BC81-483964154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9"/>
    </mc:Choice>
    <mc:Fallback xmlns="">
      <p:transition spd="slow" advTm="52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684C5-0E5A-546C-BF02-E4BE5623D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Références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22FEA-F67A-7291-8226-D1C542C72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23686"/>
            <a:ext cx="9730592" cy="4824713"/>
          </a:xfrm>
        </p:spPr>
        <p:txBody>
          <a:bodyPr>
            <a:normAutofit fontScale="925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ASGE Standards of Practice Committee, Acosta RD, Abraham NS, Chandrasekhara V,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Chathadi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KV, Early DS,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Eloubeidi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MA, Evans JA,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Faulx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AL, Fisher DA,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Fonkalsrud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L, Hwang JH,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Khashab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Lightdale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JR, Muthusamy VR, Pasha SF, Saltzman JR, Shaukat A,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Shergill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AK, Wang A, Cash BD, DeWitt JM. The management of antithrombotic agents for patients undergoing GI endoscopy. </a:t>
            </a:r>
            <a:r>
              <a:rPr lang="fr-CA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Gastrointest</a:t>
            </a:r>
            <a:r>
              <a:rPr lang="fr-CA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Endosc</a:t>
            </a:r>
            <a:r>
              <a:rPr lang="fr-CA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2016 Jan;83(1):3-16. </a:t>
            </a:r>
            <a:r>
              <a:rPr lang="fr-CA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CA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10.1016/j.gie.2015.09.035. Epub 2015 </a:t>
            </a:r>
            <a:r>
              <a:rPr lang="fr-CA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fr-CA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24. Erratum in: </a:t>
            </a:r>
            <a:r>
              <a:rPr lang="fr-CA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Gastrointest</a:t>
            </a:r>
            <a:r>
              <a:rPr lang="fr-CA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Endosc</a:t>
            </a:r>
            <a:r>
              <a:rPr lang="fr-CA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2016 Mar;83(3):678. PMID: 26621548.</a:t>
            </a:r>
            <a:endParaRPr lang="en-C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Veitch AM,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Vanbiervliet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Gershlick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Boustiere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Baglin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TP, Smith LA,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Radaelli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F, Knight E,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Gralnek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IM, Hassan C,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Dumonceau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JM. Endoscopy in patients on antiplatelet or anticoagulant therapy, including direct oral anticoagulants: British Society of Gastroenterology (BSG) and European Society of Gastrointestinal Endoscopy (ESGE) guidelines. Gut. 2016 Mar;65(3):374-89.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10.1136/gutjnl-2015-311110. PMID: 26873868; PMCID: PMC4789831.</a:t>
            </a:r>
            <a:endParaRPr lang="en-C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ESC Guidelines on cardiovascular assessment and management of patients undergoing non-cardiac surgery: Developed by the task force for cardiovascular assessment and management of patients undergoing non-cardiac surgery of the European Society of Cardiology (ESC) Endorsed by the European Society of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Anaesthesiology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Intensive Care (ESAIC), </a:t>
            </a:r>
            <a:r>
              <a:rPr lang="en-US" sz="16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 Heart Journal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2022;, ehac270, </a:t>
            </a:r>
            <a:r>
              <a:rPr lang="en-US" sz="1600" u="none" strike="noStrike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https://doi.org/10.1093/eurheartj/ehac270</a:t>
            </a:r>
            <a:endParaRPr lang="en-C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err="1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Douketis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 JD, Spyropoulos AC, Murad MH,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Arcelus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 JI,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Dager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 WE, Dunn AS, Fargo RA, Levy JH,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Samama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 CM, Shah SH, Sherwood MW,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Tafur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 AJ, Tang LV,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Moores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 LK, Perioperative Management of Antithrombotic Therapy: An American College of Chest Physicians Clinical Practice Guideline 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CHEST 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(2022),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doi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: </a:t>
            </a:r>
            <a:r>
              <a:rPr lang="en-US" sz="1600" u="sng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https://doi.org/10.1016/j.chest.2022.07.025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. </a:t>
            </a:r>
            <a:endParaRPr lang="en-C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Guides AOD edition 3.0 (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juin</a:t>
            </a:r>
            <a:r>
              <a:rPr lang="en-US" sz="1600" dirty="0">
                <a:effectLst/>
                <a:latin typeface="Calibri Light" panose="020F0302020204030204" pitchFamily="34" charset="0"/>
                <a:ea typeface="ArialUnicodeMS"/>
                <a:cs typeface="Times New Roman" panose="02020603050405020304" pitchFamily="18" charset="0"/>
              </a:rPr>
              <a:t> 2021)</a:t>
            </a:r>
            <a:endParaRPr lang="en-C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571774-F046-50C1-D8F6-401F87A10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8"/>
    </mc:Choice>
    <mc:Fallback xmlns="">
      <p:transition spd="slow" advTm="22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FF022-426A-C2EA-A68B-EE0CAB461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Algorithme proposé par l’ASMIQ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7A0C7-75B8-A501-3917-C90322C26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616" y="1292493"/>
            <a:ext cx="4137665" cy="539585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A63377-54A1-1126-136B-F76C16BBA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1"/>
    </mc:Choice>
    <mc:Fallback xmlns=""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8E9E-C6B5-DAEA-B8F3-B20E4E1F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Pourquoi utiliser </a:t>
            </a:r>
            <a:r>
              <a:rPr lang="fr-CA"/>
              <a:t>cet algorithme ? </a:t>
            </a:r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00F5DB-0350-A30E-7E6A-ABD42FFD0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L’Institut de la Pertinence des Actes Médicaux (IPAM) a comme objectif de minimiser les actes médicaux sans valeur ajoutée. </a:t>
            </a:r>
          </a:p>
          <a:p>
            <a:r>
              <a:rPr lang="en-CA" sz="2800" dirty="0"/>
              <a:t>Objectif de </a:t>
            </a:r>
            <a:r>
              <a:rPr lang="en-CA" sz="2800" dirty="0" err="1"/>
              <a:t>l’algorithme</a:t>
            </a:r>
            <a:r>
              <a:rPr lang="en-CA" sz="2800" dirty="0"/>
              <a:t> : </a:t>
            </a:r>
          </a:p>
          <a:p>
            <a:pPr lvl="1"/>
            <a:r>
              <a:rPr lang="en-CA" sz="2400" dirty="0"/>
              <a:t>Identifier les patients à </a:t>
            </a:r>
            <a:r>
              <a:rPr lang="en-CA" sz="2400" dirty="0" err="1"/>
              <a:t>risque</a:t>
            </a:r>
            <a:r>
              <a:rPr lang="en-CA" sz="2400" dirty="0"/>
              <a:t> </a:t>
            </a:r>
            <a:r>
              <a:rPr lang="en-CA" sz="2400" dirty="0" err="1"/>
              <a:t>élevé</a:t>
            </a:r>
            <a:r>
              <a:rPr lang="en-CA" sz="2400" dirty="0"/>
              <a:t> de thrombose </a:t>
            </a:r>
          </a:p>
          <a:p>
            <a:pPr lvl="1"/>
            <a:r>
              <a:rPr lang="en-CA" sz="2400" dirty="0"/>
              <a:t>Prendre </a:t>
            </a:r>
            <a:r>
              <a:rPr lang="en-CA" sz="2400" dirty="0" err="1"/>
              <a:t>en</a:t>
            </a:r>
            <a:r>
              <a:rPr lang="en-CA" sz="2400" dirty="0"/>
              <a:t> charge les patients à </a:t>
            </a:r>
            <a:r>
              <a:rPr lang="en-CA" sz="2400" dirty="0" err="1"/>
              <a:t>risque</a:t>
            </a:r>
            <a:r>
              <a:rPr lang="en-CA" sz="2400" dirty="0"/>
              <a:t> </a:t>
            </a:r>
            <a:r>
              <a:rPr lang="en-CA" sz="2400" dirty="0" err="1"/>
              <a:t>faible</a:t>
            </a:r>
            <a:r>
              <a:rPr lang="en-CA" sz="2400" dirty="0"/>
              <a:t> à </a:t>
            </a:r>
            <a:r>
              <a:rPr lang="en-CA" sz="2400" dirty="0" err="1"/>
              <a:t>modéré</a:t>
            </a:r>
            <a:endParaRPr lang="fr-CA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8F48C1-E652-726F-9ED9-B9E557973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9"/>
    </mc:Choice>
    <mc:Fallback xmlns="">
      <p:transition spd="slow" advTm="3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D323D-0911-067F-6F59-28E2B954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Étape 1 : Critères d’exclusion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FE6AB-A5C9-5BBC-EC09-0D457BD5D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9" y="1602628"/>
            <a:ext cx="11650202" cy="45319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748AAF-8849-FCCA-0AC8-3BFB05EED927}"/>
              </a:ext>
            </a:extLst>
          </p:cNvPr>
          <p:cNvSpPr/>
          <p:nvPr/>
        </p:nvSpPr>
        <p:spPr>
          <a:xfrm>
            <a:off x="6377651" y="5255372"/>
            <a:ext cx="2928395" cy="8792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31564-F3AB-3CBF-0BD2-F73B5706BC3E}"/>
              </a:ext>
            </a:extLst>
          </p:cNvPr>
          <p:cNvSpPr/>
          <p:nvPr/>
        </p:nvSpPr>
        <p:spPr>
          <a:xfrm>
            <a:off x="10456904" y="4178461"/>
            <a:ext cx="504322" cy="19561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A36873-0846-5543-3768-6C5CD04B2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7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4"/>
    </mc:Choice>
    <mc:Fallback xmlns="">
      <p:transition spd="slow" advTm="1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257CEF-9EE3-E318-AFF5-C7CC3CBAD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526" y="1501053"/>
            <a:ext cx="6766948" cy="259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F2DBB8-93E4-19EC-AE5B-27BA3B112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Critères d’exclusion : médication </a:t>
            </a:r>
            <a:endParaRPr lang="en-CA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9B92C2-01FD-0BE3-034B-07250216C265}"/>
              </a:ext>
            </a:extLst>
          </p:cNvPr>
          <p:cNvCxnSpPr>
            <a:cxnSpLocks/>
          </p:cNvCxnSpPr>
          <p:nvPr/>
        </p:nvCxnSpPr>
        <p:spPr>
          <a:xfrm>
            <a:off x="5619916" y="2319917"/>
            <a:ext cx="3662306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ADEE339-B785-CE78-755A-0FB9ED91F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222" y="1766724"/>
            <a:ext cx="2909778" cy="8700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0998F6-009E-741F-A4CC-8976B879F8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9378" y="4378883"/>
            <a:ext cx="3827327" cy="2436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58F597-4C52-065A-1CAA-5FFBF58E8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3" y="4365388"/>
            <a:ext cx="5343046" cy="2277950"/>
          </a:xfrm>
          <a:prstGeom prst="rect">
            <a:avLst/>
          </a:prstGeom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D69FE61-6936-4719-7561-D423E60318E4}"/>
              </a:ext>
            </a:extLst>
          </p:cNvPr>
          <p:cNvCxnSpPr>
            <a:cxnSpLocks/>
          </p:cNvCxnSpPr>
          <p:nvPr/>
        </p:nvCxnSpPr>
        <p:spPr>
          <a:xfrm rot="5400000">
            <a:off x="1072207" y="2954403"/>
            <a:ext cx="1432167" cy="1122743"/>
          </a:xfrm>
          <a:prstGeom prst="bentConnector3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A441ED5E-36D8-6CFD-44CC-E7D4FAC60FA7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34198" y="3344796"/>
            <a:ext cx="1158656" cy="882527"/>
          </a:xfrm>
          <a:prstGeom prst="bentConnector3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6D797E-8574-F596-3896-08F774FC08A7}"/>
              </a:ext>
            </a:extLst>
          </p:cNvPr>
          <p:cNvCxnSpPr/>
          <p:nvPr/>
        </p:nvCxnSpPr>
        <p:spPr>
          <a:xfrm flipH="1">
            <a:off x="2349661" y="2799689"/>
            <a:ext cx="65975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F56580B-392B-BBA1-ED21-C0F18721D75F}"/>
              </a:ext>
            </a:extLst>
          </p:cNvPr>
          <p:cNvCxnSpPr/>
          <p:nvPr/>
        </p:nvCxnSpPr>
        <p:spPr>
          <a:xfrm flipH="1">
            <a:off x="8819717" y="3206732"/>
            <a:ext cx="65975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F74850-F3A9-8137-59C2-C841B397B9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4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70"/>
    </mc:Choice>
    <mc:Fallback xmlns="">
      <p:transition spd="slow" advTm="13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CAA9F-29B5-D1C2-3C93-1B4C150E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0" y="452718"/>
            <a:ext cx="11347415" cy="1400530"/>
          </a:xfrm>
        </p:spPr>
        <p:txBody>
          <a:bodyPr/>
          <a:lstStyle/>
          <a:p>
            <a:r>
              <a:rPr lang="fr-CA" dirty="0"/>
              <a:t>Critères d’exclusions : </a:t>
            </a:r>
            <a:br>
              <a:rPr lang="fr-CA" dirty="0"/>
            </a:br>
            <a:r>
              <a:rPr lang="fr-CA" dirty="0"/>
              <a:t>condition médicale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25F0E-DF89-0FB9-CD9F-065B1104F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69A11-E43A-723D-758C-91D3FC627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35" y="2736792"/>
            <a:ext cx="11674190" cy="25644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CF3F30-1CED-DCD8-A5A7-564597BA9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14"/>
    </mc:Choice>
    <mc:Fallback xmlns="">
      <p:transition spd="slow" advTm="3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0331-84EC-C8C5-41FB-682C1A230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04658" cy="1400530"/>
          </a:xfrm>
        </p:spPr>
        <p:txBody>
          <a:bodyPr/>
          <a:lstStyle/>
          <a:p>
            <a:r>
              <a:rPr lang="fr-CA" dirty="0"/>
              <a:t>Étape 2 : Calcul de la fonction rénale 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E5C48-BB9C-5BF3-C363-76A7B1CC7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E96D52-7729-A21C-382A-89C6001AD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258" y="1366877"/>
            <a:ext cx="7312728" cy="523069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954F9A-1745-73C6-64DC-F1F4D8EC0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1"/>
    </mc:Choice>
    <mc:Fallback xmlns="">
      <p:transition spd="slow" advTm="15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5A8B4-6929-11C4-152F-C36EC727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Clairance de la créatinine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3FBF1-D2E5-D37E-094A-5909B9DE8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60" y="1573387"/>
            <a:ext cx="11616761" cy="46411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FBABF3-9B5B-E878-1F22-DB81F432A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6"/>
    </mc:Choice>
    <mc:Fallback xmlns="">
      <p:transition spd="slow" advTm="3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1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0.6|0.6|1|1.9|0.6|0.5|0.5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18038</TotalTime>
  <Words>772</Words>
  <Application>Microsoft Office PowerPoint</Application>
  <PresentationFormat>Grand écran</PresentationFormat>
  <Paragraphs>109</Paragraphs>
  <Slides>21</Slides>
  <Notes>20</Notes>
  <HiddenSlides>0</HiddenSlides>
  <MMClips>21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Wingdings 3</vt:lpstr>
      <vt:lpstr>Ion</vt:lpstr>
      <vt:lpstr>Présentation de l’algorithme de désanticoagulation dans le contexte d’endoscopie digestive</vt:lpstr>
      <vt:lpstr>Objectifs de la présentation</vt:lpstr>
      <vt:lpstr>Algorithme proposé par l’ASMIQ</vt:lpstr>
      <vt:lpstr>Pourquoi utiliser cet algorithme ? </vt:lpstr>
      <vt:lpstr>Étape 1 : Critères d’exclusion</vt:lpstr>
      <vt:lpstr>Critères d’exclusion : médication </vt:lpstr>
      <vt:lpstr>Critères d’exclusions :  condition médicale</vt:lpstr>
      <vt:lpstr>Étape 2 : Calcul de la fonction rénale  </vt:lpstr>
      <vt:lpstr>Clairance de la créatinine </vt:lpstr>
      <vt:lpstr>Calcul Cockcroft Gault</vt:lpstr>
      <vt:lpstr>Étape 3 : Déterminer le temps d’arrêt </vt:lpstr>
      <vt:lpstr>Étape 3 : Déterminer le temps d’arrêt </vt:lpstr>
      <vt:lpstr>Arrêt Rivaroxaban. ClCr 60.  Omettre 2 doses. </vt:lpstr>
      <vt:lpstr>Arrêt Rivaroxaban. ClCr 60.  Omettre 2 doses. </vt:lpstr>
      <vt:lpstr>Étape 3 : Déterminer le temps d’arrêt </vt:lpstr>
      <vt:lpstr>Arrêt Dabigatran. ClCr 40. Omettre 8 doses. </vt:lpstr>
      <vt:lpstr>Arrêt Dabigatran. ClCr 40. Omettre 8 doses. </vt:lpstr>
      <vt:lpstr>Et pour ce qui est de l’aspirine ? </vt:lpstr>
      <vt:lpstr>Est-ce qu’on peut poursuivre les ACOD pour certaines gastroscopies? </vt:lpstr>
      <vt:lpstr>Étape 4 : Quand reprendre l’ACOD? </vt:lpstr>
      <vt:lpstr>Références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l’algorithme de désanticoagulation dans le contexte d’endoscopie digestive</dc:title>
  <dc:creator>Alyson</dc:creator>
  <cp:lastModifiedBy>Lucie Terriault</cp:lastModifiedBy>
  <cp:revision>13</cp:revision>
  <dcterms:created xsi:type="dcterms:W3CDTF">2022-12-07T21:01:14Z</dcterms:created>
  <dcterms:modified xsi:type="dcterms:W3CDTF">2023-02-15T19:03:07Z</dcterms:modified>
</cp:coreProperties>
</file>